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89" r:id="rId2"/>
    <p:sldId id="417" r:id="rId3"/>
    <p:sldId id="442" r:id="rId4"/>
    <p:sldId id="427" r:id="rId5"/>
    <p:sldId id="428" r:id="rId6"/>
    <p:sldId id="431" r:id="rId7"/>
    <p:sldId id="429" r:id="rId8"/>
    <p:sldId id="432" r:id="rId9"/>
    <p:sldId id="433" r:id="rId10"/>
    <p:sldId id="434" r:id="rId11"/>
    <p:sldId id="435" r:id="rId12"/>
    <p:sldId id="436" r:id="rId13"/>
    <p:sldId id="426" r:id="rId14"/>
    <p:sldId id="416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1C8E358-E61B-4DEC-878C-6C345E07EF4C}">
          <p14:sldIdLst>
            <p14:sldId id="389"/>
            <p14:sldId id="417"/>
            <p14:sldId id="442"/>
            <p14:sldId id="427"/>
            <p14:sldId id="428"/>
            <p14:sldId id="431"/>
            <p14:sldId id="429"/>
            <p14:sldId id="432"/>
            <p14:sldId id="433"/>
            <p14:sldId id="434"/>
            <p14:sldId id="435"/>
            <p14:sldId id="436"/>
            <p14:sldId id="426"/>
            <p14:sldId id="41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472"/>
    <a:srgbClr val="EA971E"/>
    <a:srgbClr val="EA841E"/>
    <a:srgbClr val="2A5790"/>
    <a:srgbClr val="ED9F13"/>
    <a:srgbClr val="7EC234"/>
    <a:srgbClr val="E6AF00"/>
    <a:srgbClr val="4B9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3910" autoAdjust="0"/>
  </p:normalViewPr>
  <p:slideViewPr>
    <p:cSldViewPr>
      <p:cViewPr>
        <p:scale>
          <a:sx n="100" d="100"/>
          <a:sy n="100" d="100"/>
        </p:scale>
        <p:origin x="-1104" y="-2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88"/>
    </p:cViewPr>
  </p:sorter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9A999-106E-421D-B2D6-A838AC296CB3}" type="datetimeFigureOut">
              <a:rPr lang="en-US" smtClean="0"/>
              <a:t>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B0F3E-9DA9-4C96-BAA4-307BA8FCF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75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24651-82AF-492A-ACCF-DEA18DD7973C}" type="datetimeFigureOut">
              <a:rPr lang="en-US" smtClean="0"/>
              <a:t>2/13/17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DF0E-5E8C-44EF-BDE4-6CC2A0513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2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facebook.com/Ignite-Selling-Inc-1831461333769180/" TargetMode="External"/><Relationship Id="rId12" Type="http://schemas.openxmlformats.org/officeDocument/2006/relationships/image" Target="../media/image13.png"/><Relationship Id="rId13" Type="http://schemas.openxmlformats.org/officeDocument/2006/relationships/hyperlink" Target="https://www.linkedin.com/company/ignite-selling-inc-" TargetMode="External"/><Relationship Id="rId14" Type="http://schemas.openxmlformats.org/officeDocument/2006/relationships/image" Target="../media/image14.png"/><Relationship Id="rId15" Type="http://schemas.openxmlformats.org/officeDocument/2006/relationships/hyperlink" Target="https://www.youtube.com/user/igniteselling" TargetMode="External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hyperlink" Target="mailto:sales@igniteselling.com" TargetMode="External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hyperlink" Target="http://www.igniteselling.com/" TargetMode="External"/><Relationship Id="rId9" Type="http://schemas.openxmlformats.org/officeDocument/2006/relationships/hyperlink" Target="https://twitter.com/igniteselling" TargetMode="External"/><Relationship Id="rId10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7498"/>
            <a:ext cx="9144000" cy="609904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2800350"/>
            <a:ext cx="9144000" cy="2392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2628900"/>
            <a:ext cx="7696200" cy="171450"/>
          </a:xfrm>
          <a:prstGeom prst="rect">
            <a:avLst/>
          </a:prstGeom>
          <a:solidFill>
            <a:srgbClr val="2A5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/>
          <p:cNvSpPr/>
          <p:nvPr userDrawn="1"/>
        </p:nvSpPr>
        <p:spPr>
          <a:xfrm>
            <a:off x="7696200" y="2628900"/>
            <a:ext cx="1447800" cy="171450"/>
          </a:xfrm>
          <a:prstGeom prst="rect">
            <a:avLst/>
          </a:prstGeom>
          <a:solidFill>
            <a:srgbClr val="EA9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/>
          <p:cNvSpPr/>
          <p:nvPr userDrawn="1"/>
        </p:nvSpPr>
        <p:spPr>
          <a:xfrm>
            <a:off x="0" y="2628900"/>
            <a:ext cx="1447800" cy="171450"/>
          </a:xfrm>
          <a:prstGeom prst="rect">
            <a:avLst/>
          </a:prstGeom>
          <a:solidFill>
            <a:srgbClr val="EA9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/>
          <p:cNvSpPr txBox="1"/>
          <p:nvPr userDrawn="1"/>
        </p:nvSpPr>
        <p:spPr>
          <a:xfrm>
            <a:off x="92597" y="4874617"/>
            <a:ext cx="15905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tx1"/>
                </a:solidFill>
              </a:rPr>
              <a:t>© </a:t>
            </a:r>
            <a:r>
              <a:rPr lang="en-US" sz="600" dirty="0" smtClean="0">
                <a:solidFill>
                  <a:schemeClr val="tx1"/>
                </a:solidFill>
              </a:rPr>
              <a:t>2017 </a:t>
            </a:r>
            <a:r>
              <a:rPr lang="en-US" sz="600" dirty="0">
                <a:solidFill>
                  <a:schemeClr val="tx1"/>
                </a:solidFill>
              </a:rPr>
              <a:t>Ignite Selling, Inc. All rights reserved.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20100" y="4874617"/>
            <a:ext cx="533400" cy="1948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D007-B57A-8E40-9E2B-0016A8AD4C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4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7162800" cy="381000"/>
          </a:xfrm>
          <a:noFill/>
          <a:ln>
            <a:noFill/>
          </a:ln>
        </p:spPr>
        <p:txBody>
          <a:bodyPr lIns="91440" tIns="0" rIns="0" bIns="0" anchor="ctr" anchorCtr="0">
            <a:normAutofit/>
          </a:bodyPr>
          <a:lstStyle>
            <a:lvl1pPr>
              <a:defRPr sz="2800" b="0">
                <a:solidFill>
                  <a:srgbClr val="1834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458200" cy="32766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/>
            </a:lvl2pPr>
            <a:lvl3pPr marL="1143000" indent="-22860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819150"/>
            <a:ext cx="8458200" cy="457200"/>
          </a:xfrm>
        </p:spPr>
        <p:txBody>
          <a:bodyPr tIns="0" rIns="0" bIns="0" anchor="ctr" anchorCtr="0">
            <a:normAutofit/>
          </a:bodyPr>
          <a:lstStyle>
            <a:lvl1pPr marL="0" indent="0">
              <a:buFontTx/>
              <a:buNone/>
              <a:defRPr sz="2400" b="1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20100" y="4874617"/>
            <a:ext cx="533400" cy="1948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D007-B57A-8E40-9E2B-0016A8AD4C0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640074"/>
            <a:ext cx="9144000" cy="141476"/>
            <a:chOff x="0" y="4640074"/>
            <a:chExt cx="9144000" cy="141476"/>
          </a:xfrm>
        </p:grpSpPr>
        <p:sp>
          <p:nvSpPr>
            <p:cNvPr id="19" name="Rectangle 18"/>
            <p:cNvSpPr/>
            <p:nvPr/>
          </p:nvSpPr>
          <p:spPr>
            <a:xfrm>
              <a:off x="0" y="4640074"/>
              <a:ext cx="9144000" cy="141476"/>
            </a:xfrm>
            <a:prstGeom prst="rect">
              <a:avLst/>
            </a:prstGeom>
            <a:solidFill>
              <a:srgbClr val="2A5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4640074"/>
              <a:ext cx="1447800" cy="141476"/>
            </a:xfrm>
            <a:prstGeom prst="rect">
              <a:avLst/>
            </a:prstGeom>
            <a:solidFill>
              <a:srgbClr val="EA97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6187"/>
            <a:ext cx="989459" cy="5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2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853440"/>
            <a:ext cx="9144000" cy="378663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9550"/>
            <a:ext cx="7514074" cy="381000"/>
          </a:xfrm>
          <a:noFill/>
          <a:ln>
            <a:noFill/>
          </a:ln>
        </p:spPr>
        <p:txBody>
          <a:bodyPr lIns="91440" tIns="0" rIns="0" bIns="0" anchor="ctr" anchorCtr="0">
            <a:normAutofit/>
          </a:bodyPr>
          <a:lstStyle>
            <a:lvl1pPr>
              <a:defRPr sz="2800" b="0">
                <a:solidFill>
                  <a:srgbClr val="1834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2060"/>
            <a:ext cx="8458200" cy="303469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8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>
                <a:solidFill>
                  <a:schemeClr val="bg1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971550"/>
            <a:ext cx="8458200" cy="457200"/>
          </a:xfrm>
        </p:spPr>
        <p:txBody>
          <a:bodyPr tIns="0" rIns="0" bIns="0" anchor="ctr" anchorCtr="0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20100" y="4874617"/>
            <a:ext cx="533400" cy="1948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D007-B57A-8E40-9E2B-0016A8AD4C0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40074"/>
            <a:ext cx="9144000" cy="141476"/>
            <a:chOff x="0" y="4640074"/>
            <a:chExt cx="9144000" cy="141476"/>
          </a:xfrm>
        </p:grpSpPr>
        <p:sp>
          <p:nvSpPr>
            <p:cNvPr id="8" name="Rectangle 7"/>
            <p:cNvSpPr/>
            <p:nvPr/>
          </p:nvSpPr>
          <p:spPr>
            <a:xfrm>
              <a:off x="0" y="4640074"/>
              <a:ext cx="9144000" cy="141476"/>
            </a:xfrm>
            <a:prstGeom prst="rect">
              <a:avLst/>
            </a:prstGeom>
            <a:solidFill>
              <a:srgbClr val="2A5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640074"/>
              <a:ext cx="1447800" cy="141476"/>
            </a:xfrm>
            <a:prstGeom prst="rect">
              <a:avLst/>
            </a:prstGeom>
            <a:solidFill>
              <a:srgbClr val="EA97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6187"/>
            <a:ext cx="989459" cy="5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3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- Oran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853440"/>
            <a:ext cx="9144000" cy="3786634"/>
          </a:xfrm>
          <a:prstGeom prst="rect">
            <a:avLst/>
          </a:prstGeom>
          <a:solidFill>
            <a:srgbClr val="EA8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274" y="209550"/>
            <a:ext cx="7162800" cy="381000"/>
          </a:xfrm>
          <a:noFill/>
          <a:ln>
            <a:noFill/>
          </a:ln>
        </p:spPr>
        <p:txBody>
          <a:bodyPr lIns="91440" tIns="0" rIns="0" bIns="0" anchor="ctr" anchorCtr="0">
            <a:normAutofit/>
          </a:bodyPr>
          <a:lstStyle>
            <a:lvl1pPr>
              <a:defRPr sz="2800" b="0">
                <a:solidFill>
                  <a:srgbClr val="1834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2060"/>
            <a:ext cx="8458200" cy="303469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8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>
                <a:solidFill>
                  <a:schemeClr val="bg1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971550"/>
            <a:ext cx="8458200" cy="457200"/>
          </a:xfrm>
        </p:spPr>
        <p:txBody>
          <a:bodyPr tIns="0" rIns="0" bIns="0" anchor="ctr" anchorCtr="0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20100" y="4874617"/>
            <a:ext cx="533400" cy="1948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D007-B57A-8E40-9E2B-0016A8AD4C0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40074"/>
            <a:ext cx="9144000" cy="141476"/>
            <a:chOff x="0" y="4640074"/>
            <a:chExt cx="9144000" cy="141476"/>
          </a:xfrm>
        </p:grpSpPr>
        <p:sp>
          <p:nvSpPr>
            <p:cNvPr id="8" name="Rectangle 7"/>
            <p:cNvSpPr/>
            <p:nvPr/>
          </p:nvSpPr>
          <p:spPr>
            <a:xfrm>
              <a:off x="0" y="4640074"/>
              <a:ext cx="9144000" cy="141476"/>
            </a:xfrm>
            <a:prstGeom prst="rect">
              <a:avLst/>
            </a:prstGeom>
            <a:solidFill>
              <a:srgbClr val="2A5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640074"/>
              <a:ext cx="1447800" cy="141476"/>
            </a:xfrm>
            <a:prstGeom prst="rect">
              <a:avLst/>
            </a:prstGeom>
            <a:solidFill>
              <a:srgbClr val="EA97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6187"/>
            <a:ext cx="989459" cy="5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3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4495800" y="1276350"/>
            <a:ext cx="4648200" cy="3363724"/>
          </a:xfrm>
          <a:prstGeom prst="roundRect">
            <a:avLst>
              <a:gd name="adj" fmla="val 0"/>
            </a:avLst>
          </a:prstGeom>
          <a:solidFill>
            <a:srgbClr val="EA8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0" y="1276350"/>
            <a:ext cx="4495800" cy="3363724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274" y="209550"/>
            <a:ext cx="7162800" cy="381000"/>
          </a:xfrm>
          <a:noFill/>
          <a:ln>
            <a:noFill/>
          </a:ln>
        </p:spPr>
        <p:txBody>
          <a:bodyPr lIns="91440" tIns="0" rIns="0" bIns="0" anchor="ctr" anchorCtr="0">
            <a:normAutofit/>
          </a:bodyPr>
          <a:lstStyle>
            <a:lvl1pPr>
              <a:defRPr sz="2800" b="0">
                <a:solidFill>
                  <a:srgbClr val="1834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62150"/>
            <a:ext cx="3733800" cy="25146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8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>
                <a:solidFill>
                  <a:schemeClr val="bg1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1423288"/>
            <a:ext cx="3733800" cy="457200"/>
          </a:xfrm>
        </p:spPr>
        <p:txBody>
          <a:bodyPr tIns="0" rIns="0" bIns="0" anchor="ctr" anchorCtr="0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20100" y="4874617"/>
            <a:ext cx="533400" cy="1948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D007-B57A-8E40-9E2B-0016A8AD4C0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40074"/>
            <a:ext cx="9144000" cy="141476"/>
            <a:chOff x="0" y="4640074"/>
            <a:chExt cx="9144000" cy="141476"/>
          </a:xfrm>
        </p:grpSpPr>
        <p:sp>
          <p:nvSpPr>
            <p:cNvPr id="8" name="Rectangle 7"/>
            <p:cNvSpPr/>
            <p:nvPr/>
          </p:nvSpPr>
          <p:spPr>
            <a:xfrm>
              <a:off x="0" y="4640074"/>
              <a:ext cx="9144000" cy="141476"/>
            </a:xfrm>
            <a:prstGeom prst="rect">
              <a:avLst/>
            </a:prstGeom>
            <a:solidFill>
              <a:srgbClr val="2A5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640074"/>
              <a:ext cx="1447800" cy="141476"/>
            </a:xfrm>
            <a:prstGeom prst="rect">
              <a:avLst/>
            </a:prstGeom>
            <a:solidFill>
              <a:srgbClr val="EA97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6187"/>
            <a:ext cx="989459" cy="524497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800600" y="1962150"/>
            <a:ext cx="3733800" cy="25146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8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>
                <a:solidFill>
                  <a:schemeClr val="bg1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423288"/>
            <a:ext cx="3733800" cy="457200"/>
          </a:xfrm>
        </p:spPr>
        <p:txBody>
          <a:bodyPr tIns="0" rIns="0" bIns="0" anchor="ctr" anchorCtr="0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9600" y="692281"/>
            <a:ext cx="8153400" cy="49100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8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>
                <a:solidFill>
                  <a:schemeClr val="bg1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1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853440"/>
            <a:ext cx="9144000" cy="378663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20100" y="4874617"/>
            <a:ext cx="533400" cy="1948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D007-B57A-8E40-9E2B-0016A8AD4C0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640074"/>
            <a:ext cx="9144000" cy="141476"/>
            <a:chOff x="0" y="4640074"/>
            <a:chExt cx="9144000" cy="141476"/>
          </a:xfrm>
        </p:grpSpPr>
        <p:sp>
          <p:nvSpPr>
            <p:cNvPr id="14" name="Rectangle 13"/>
            <p:cNvSpPr/>
            <p:nvPr/>
          </p:nvSpPr>
          <p:spPr>
            <a:xfrm>
              <a:off x="0" y="4640074"/>
              <a:ext cx="9144000" cy="141476"/>
            </a:xfrm>
            <a:prstGeom prst="rect">
              <a:avLst/>
            </a:prstGeom>
            <a:solidFill>
              <a:srgbClr val="2A5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4640074"/>
              <a:ext cx="1447800" cy="141476"/>
            </a:xfrm>
            <a:prstGeom prst="rect">
              <a:avLst/>
            </a:prstGeom>
            <a:solidFill>
              <a:srgbClr val="EA97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6187"/>
            <a:ext cx="989459" cy="524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" b="7226"/>
          <a:stretch/>
        </p:blipFill>
        <p:spPr>
          <a:xfrm>
            <a:off x="2286000" y="1581150"/>
            <a:ext cx="4461655" cy="2491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78" y="438150"/>
            <a:ext cx="4525022" cy="43434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84659" y="209550"/>
            <a:ext cx="7162800" cy="381000"/>
          </a:xfrm>
          <a:noFill/>
          <a:ln>
            <a:noFill/>
          </a:ln>
        </p:spPr>
        <p:txBody>
          <a:bodyPr lIns="91440" tIns="0" rIns="0" bIns="0" anchor="ctr" anchorCtr="0">
            <a:normAutofit/>
          </a:bodyPr>
          <a:lstStyle>
            <a:lvl1pPr>
              <a:defRPr sz="2800" b="0">
                <a:solidFill>
                  <a:srgbClr val="1834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81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96"/>
          <a:stretch/>
        </p:blipFill>
        <p:spPr>
          <a:xfrm>
            <a:off x="0" y="0"/>
            <a:ext cx="9144000" cy="274169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73355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3551320"/>
            <a:ext cx="7696200" cy="1592179"/>
          </a:xfrm>
          <a:prstGeom prst="rect">
            <a:avLst/>
          </a:prstGeom>
          <a:solidFill>
            <a:srgbClr val="2A5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/>
          <p:cNvSpPr/>
          <p:nvPr userDrawn="1"/>
        </p:nvSpPr>
        <p:spPr>
          <a:xfrm>
            <a:off x="7696200" y="3551320"/>
            <a:ext cx="1447800" cy="1592179"/>
          </a:xfrm>
          <a:prstGeom prst="rect">
            <a:avLst/>
          </a:prstGeom>
          <a:solidFill>
            <a:srgbClr val="EA9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/>
          <p:cNvSpPr/>
          <p:nvPr userDrawn="1"/>
        </p:nvSpPr>
        <p:spPr>
          <a:xfrm>
            <a:off x="0" y="3551321"/>
            <a:ext cx="1447800" cy="171450"/>
          </a:xfrm>
          <a:prstGeom prst="rect">
            <a:avLst/>
          </a:prstGeom>
          <a:solidFill>
            <a:srgbClr val="EA9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/>
          <p:cNvSpPr txBox="1"/>
          <p:nvPr userDrawn="1"/>
        </p:nvSpPr>
        <p:spPr>
          <a:xfrm>
            <a:off x="92597" y="4874617"/>
            <a:ext cx="15905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© </a:t>
            </a:r>
            <a:r>
              <a:rPr lang="en-US" sz="600" dirty="0" smtClean="0">
                <a:solidFill>
                  <a:schemeClr val="bg1"/>
                </a:solidFill>
              </a:rPr>
              <a:t>2017 </a:t>
            </a:r>
            <a:r>
              <a:rPr lang="en-US" sz="600" dirty="0">
                <a:solidFill>
                  <a:schemeClr val="bg1"/>
                </a:solidFill>
              </a:rPr>
              <a:t>Ignite Selling, Inc. All rights reserved.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20100" y="4874617"/>
            <a:ext cx="533400" cy="1948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D007-B57A-8E40-9E2B-0016A8AD4C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3900" y="2231858"/>
            <a:ext cx="7162800" cy="381000"/>
          </a:xfrm>
          <a:noFill/>
          <a:ln>
            <a:noFill/>
          </a:ln>
        </p:spPr>
        <p:txBody>
          <a:bodyPr lIns="91440" tIns="0" rIns="0" bIns="0" anchor="ctr" anchorCtr="0">
            <a:normAutofit/>
          </a:bodyPr>
          <a:lstStyle>
            <a:lvl1pPr>
              <a:defRPr sz="2800" b="0">
                <a:solidFill>
                  <a:srgbClr val="1834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55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3897167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3116116"/>
            <a:ext cx="9144000" cy="949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3897166"/>
            <a:ext cx="7696200" cy="1246333"/>
          </a:xfrm>
          <a:prstGeom prst="rect">
            <a:avLst/>
          </a:prstGeom>
          <a:solidFill>
            <a:srgbClr val="2A5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/>
          <p:cNvSpPr/>
          <p:nvPr userDrawn="1"/>
        </p:nvSpPr>
        <p:spPr>
          <a:xfrm>
            <a:off x="7696200" y="3897166"/>
            <a:ext cx="1447800" cy="1246333"/>
          </a:xfrm>
          <a:prstGeom prst="rect">
            <a:avLst/>
          </a:prstGeom>
          <a:solidFill>
            <a:srgbClr val="EA9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/>
          <p:cNvSpPr/>
          <p:nvPr userDrawn="1"/>
        </p:nvSpPr>
        <p:spPr>
          <a:xfrm>
            <a:off x="0" y="3889313"/>
            <a:ext cx="1447800" cy="186215"/>
          </a:xfrm>
          <a:prstGeom prst="rect">
            <a:avLst/>
          </a:prstGeom>
          <a:solidFill>
            <a:srgbClr val="EA9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/>
          <p:cNvSpPr txBox="1"/>
          <p:nvPr userDrawn="1"/>
        </p:nvSpPr>
        <p:spPr>
          <a:xfrm>
            <a:off x="92597" y="4874617"/>
            <a:ext cx="15905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© </a:t>
            </a:r>
            <a:r>
              <a:rPr lang="en-US" sz="600" dirty="0" smtClean="0">
                <a:solidFill>
                  <a:schemeClr val="bg1"/>
                </a:solidFill>
              </a:rPr>
              <a:t>2017 </a:t>
            </a:r>
            <a:r>
              <a:rPr lang="en-US" sz="600" dirty="0">
                <a:solidFill>
                  <a:schemeClr val="bg1"/>
                </a:solidFill>
              </a:rPr>
              <a:t>Ignite Selling, Inc. All rights reserved.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20100" y="4874617"/>
            <a:ext cx="533400" cy="1948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D007-B57A-8E40-9E2B-0016A8AD4C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3900" y="3302162"/>
            <a:ext cx="7162800" cy="381000"/>
          </a:xfrm>
          <a:noFill/>
          <a:ln>
            <a:noFill/>
          </a:ln>
        </p:spPr>
        <p:txBody>
          <a:bodyPr lIns="91440" tIns="0" rIns="0" bIns="0" anchor="ctr" anchorCtr="0">
            <a:normAutofit/>
          </a:bodyPr>
          <a:lstStyle>
            <a:lvl1pPr>
              <a:defRPr sz="2800" b="0">
                <a:solidFill>
                  <a:srgbClr val="1834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2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20100" y="4874617"/>
            <a:ext cx="533400" cy="1948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D007-B57A-8E40-9E2B-0016A8AD4C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06"/>
            <a:ext cx="9144000" cy="402534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344369"/>
            <a:ext cx="9144000" cy="2799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343150"/>
            <a:ext cx="7696200" cy="171450"/>
          </a:xfrm>
          <a:prstGeom prst="rect">
            <a:avLst/>
          </a:prstGeom>
          <a:solidFill>
            <a:srgbClr val="2A5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7696200" y="2343150"/>
            <a:ext cx="1447800" cy="171450"/>
          </a:xfrm>
          <a:prstGeom prst="rect">
            <a:avLst/>
          </a:prstGeom>
          <a:solidFill>
            <a:srgbClr val="EA9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 userDrawn="1"/>
        </p:nvSpPr>
        <p:spPr>
          <a:xfrm>
            <a:off x="0" y="2343150"/>
            <a:ext cx="1447800" cy="171450"/>
          </a:xfrm>
          <a:prstGeom prst="rect">
            <a:avLst/>
          </a:prstGeom>
          <a:solidFill>
            <a:srgbClr val="EA9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 userDrawn="1"/>
        </p:nvSpPr>
        <p:spPr>
          <a:xfrm>
            <a:off x="92597" y="4874617"/>
            <a:ext cx="15905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tx1"/>
                </a:solidFill>
              </a:rPr>
              <a:t>© </a:t>
            </a:r>
            <a:r>
              <a:rPr lang="en-US" sz="600" dirty="0" smtClean="0">
                <a:solidFill>
                  <a:schemeClr val="tx1"/>
                </a:solidFill>
              </a:rPr>
              <a:t>2017 </a:t>
            </a:r>
            <a:r>
              <a:rPr lang="en-US" sz="600" dirty="0">
                <a:solidFill>
                  <a:schemeClr val="tx1"/>
                </a:solidFill>
              </a:rPr>
              <a:t>Ignite Selling, Inc. All rights reserved.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16" y="3475990"/>
            <a:ext cx="1414603" cy="74985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2597" y="4874617"/>
            <a:ext cx="15905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tx1"/>
                </a:solidFill>
              </a:rPr>
              <a:t>© 2017 Ignite Selling, Inc. All rights reserved.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286000" y="4443740"/>
            <a:ext cx="1495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hlinkClick r:id="rId4"/>
              </a:rPr>
              <a:t>sales@igniteselling.com</a:t>
            </a:r>
            <a:endParaRPr lang="en-US" sz="1050" dirty="0">
              <a:solidFill>
                <a:schemeClr val="tx1"/>
              </a:solidFill>
            </a:endParaRPr>
          </a:p>
          <a:p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06312" y="4502545"/>
            <a:ext cx="185143" cy="144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0958" y="4447587"/>
            <a:ext cx="10204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(703) </a:t>
            </a:r>
            <a:r>
              <a:rPr lang="en-US" sz="1050" dirty="0" smtClean="0">
                <a:solidFill>
                  <a:schemeClr val="tx1"/>
                </a:solidFill>
              </a:rPr>
              <a:t>234-5275</a:t>
            </a:r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84111" y="4478545"/>
            <a:ext cx="144000" cy="19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9749" y="4484545"/>
            <a:ext cx="180000" cy="18000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457200" y="4443740"/>
            <a:ext cx="14302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hlinkClick r:id="rId8"/>
              </a:rPr>
              <a:t>www.igniteselling.com</a:t>
            </a:r>
            <a:endParaRPr lang="en-US" sz="1050" dirty="0">
              <a:solidFill>
                <a:schemeClr val="tx1"/>
              </a:solidFill>
            </a:endParaRPr>
          </a:p>
          <a:p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hlinkClick r:id="rId9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31" y="4425996"/>
            <a:ext cx="304150" cy="304150"/>
          </a:xfrm>
          <a:prstGeom prst="rect">
            <a:avLst/>
          </a:prstGeom>
        </p:spPr>
      </p:pic>
      <p:pic>
        <p:nvPicPr>
          <p:cNvPr id="20" name="Picture 19">
            <a:hlinkClick r:id="rId11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85" y="4425996"/>
            <a:ext cx="304150" cy="304150"/>
          </a:xfrm>
          <a:prstGeom prst="rect">
            <a:avLst/>
          </a:prstGeom>
        </p:spPr>
      </p:pic>
      <p:pic>
        <p:nvPicPr>
          <p:cNvPr id="21" name="Picture 20">
            <a:hlinkClick r:id="rId13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39" y="4417783"/>
            <a:ext cx="304150" cy="304150"/>
          </a:xfrm>
          <a:prstGeom prst="rect">
            <a:avLst/>
          </a:prstGeom>
        </p:spPr>
      </p:pic>
      <p:pic>
        <p:nvPicPr>
          <p:cNvPr id="22" name="Picture 21">
            <a:hlinkClick r:id="rId15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694" y="4425996"/>
            <a:ext cx="304150" cy="30415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458177" y="4447266"/>
            <a:ext cx="7505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Us:</a:t>
            </a:r>
          </a:p>
        </p:txBody>
      </p:sp>
    </p:spTree>
    <p:extLst>
      <p:ext uri="{BB962C8B-B14F-4D97-AF65-F5344CB8AC3E}">
        <p14:creationId xmlns:p14="http://schemas.microsoft.com/office/powerpoint/2010/main" val="255954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60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97155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20100" y="4874617"/>
            <a:ext cx="533400" cy="1948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D007-B57A-8E40-9E2B-0016A8AD4C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2597" y="4874617"/>
            <a:ext cx="15905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tx1"/>
                </a:solidFill>
              </a:rPr>
              <a:t>© </a:t>
            </a:r>
            <a:r>
              <a:rPr lang="en-US" sz="600" dirty="0" smtClean="0">
                <a:solidFill>
                  <a:schemeClr val="tx1"/>
                </a:solidFill>
              </a:rPr>
              <a:t>2017 </a:t>
            </a:r>
            <a:r>
              <a:rPr lang="en-US" sz="600" dirty="0">
                <a:solidFill>
                  <a:schemeClr val="tx1"/>
                </a:solidFill>
              </a:rPr>
              <a:t>Ignite Selling,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2124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6" r:id="rId3"/>
    <p:sldLayoutId id="2147483659" r:id="rId4"/>
    <p:sldLayoutId id="2147483660" r:id="rId5"/>
    <p:sldLayoutId id="2147483658" r:id="rId6"/>
    <p:sldLayoutId id="2147483661" r:id="rId7"/>
    <p:sldLayoutId id="2147483662" r:id="rId8"/>
    <p:sldLayoutId id="2147483654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Calibri Bold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alibri Light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0" i="0" kern="1200">
          <a:solidFill>
            <a:schemeClr val="tx1"/>
          </a:solidFill>
          <a:latin typeface="Calibri Light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alibri Light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0" i="0" kern="1200">
          <a:solidFill>
            <a:schemeClr val="tx1"/>
          </a:solidFill>
          <a:latin typeface="Calibri Light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0" i="0" kern="1200">
          <a:solidFill>
            <a:schemeClr val="tx1"/>
          </a:solidFill>
          <a:latin typeface="Calibri Light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17.gif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0" y="3028950"/>
            <a:ext cx="57912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 Bold" charset="0"/>
                <a:ea typeface="+mj-ea"/>
                <a:cs typeface="+mj-cs"/>
              </a:defRPr>
            </a:lvl1pPr>
          </a:lstStyle>
          <a:p>
            <a:pPr algn="ctr"/>
            <a:r>
              <a:rPr lang="en-IN" sz="2900" dirty="0"/>
              <a:t>The Power of Strategic Sales </a:t>
            </a:r>
            <a:r>
              <a:rPr lang="en-IN" sz="2900" dirty="0" smtClean="0"/>
              <a:t>Coaching</a:t>
            </a:r>
          </a:p>
          <a:p>
            <a:pPr algn="ctr"/>
            <a:r>
              <a:rPr lang="en-IN" sz="1600" b="0" dirty="0" smtClean="0"/>
              <a:t>By </a:t>
            </a:r>
            <a:r>
              <a:rPr lang="en-IN" sz="1600" b="0" dirty="0"/>
              <a:t>Ignite Selling Inc</a:t>
            </a:r>
            <a:r>
              <a:rPr lang="en-IN" sz="1600" b="0" dirty="0" smtClean="0"/>
              <a:t>.</a:t>
            </a:r>
            <a:endParaRPr lang="en-IN" sz="16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99" y="4152967"/>
            <a:ext cx="1414603" cy="74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7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The six-step approach to Sales Coaching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8" y="1276350"/>
            <a:ext cx="5410202" cy="2971800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Frequently check the status of the strategy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See if the strategy has not worked well due to factors out of rep’s control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Determine if the strategy was faulty or the execution was poor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With the insights gathered, learn what worked well and what did not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Utilize the lessons learnt to refine the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742950"/>
            <a:ext cx="8458200" cy="457200"/>
          </a:xfrm>
        </p:spPr>
        <p:txBody>
          <a:bodyPr>
            <a:normAutofit/>
          </a:bodyPr>
          <a:lstStyle/>
          <a:p>
            <a:pPr lvl="0"/>
            <a:r>
              <a:rPr lang="en-IN" sz="2000" dirty="0" smtClean="0"/>
              <a:t>5. </a:t>
            </a:r>
            <a:r>
              <a:rPr lang="en-IN" sz="2000" dirty="0"/>
              <a:t>Check the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E8D007-B57A-8E40-9E2B-0016A8AD4C0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04950"/>
            <a:ext cx="1614281" cy="161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4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The six-step approach to Sales Coaching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8" y="1276350"/>
            <a:ext cx="5562602" cy="3124200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Refine your strategy by asking ‘what-if ‘ questions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Employ rigorous contingency planning to develop a winning strategy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Make the sellers plan for the unexpected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Identify events that might require you to change your strategy based on,</a:t>
            </a:r>
          </a:p>
          <a:p>
            <a:pPr lvl="1"/>
            <a:r>
              <a:rPr lang="en-IN" sz="1400" b="1" dirty="0"/>
              <a:t>How would the event occur?</a:t>
            </a:r>
          </a:p>
          <a:p>
            <a:pPr lvl="1"/>
            <a:r>
              <a:rPr lang="en-IN" sz="1400" b="1" dirty="0"/>
              <a:t>What could trigger the event?</a:t>
            </a:r>
          </a:p>
          <a:p>
            <a:pPr lvl="1"/>
            <a:r>
              <a:rPr lang="en-IN" sz="1400" b="1" dirty="0"/>
              <a:t>At which point in time might the event surface?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Always keep your strategies flexible to handle evolving circumstances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742950"/>
            <a:ext cx="8458200" cy="45720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6. </a:t>
            </a:r>
            <a:r>
              <a:rPr lang="en-IN" sz="2000" dirty="0"/>
              <a:t>Refine your </a:t>
            </a:r>
            <a:r>
              <a:rPr lang="en-IN" sz="2000" dirty="0" smtClean="0"/>
              <a:t>Strategy</a:t>
            </a:r>
            <a:endParaRPr lang="en-IN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E8D007-B57A-8E40-9E2B-0016A8AD4C0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99" y="1504950"/>
            <a:ext cx="266012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1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 rot="5400000">
            <a:off x="1070703" y="2372030"/>
            <a:ext cx="3083058" cy="73930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204162" y="1200149"/>
            <a:ext cx="2310438" cy="308305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Outcome of Strategic Sales Coaching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95601" y="2918187"/>
            <a:ext cx="1103620" cy="990600"/>
          </a:xfrm>
        </p:spPr>
        <p:txBody>
          <a:bodyPr>
            <a:normAutofit/>
          </a:bodyPr>
          <a:lstStyle/>
          <a:p>
            <a:pPr lvl="0" algn="ctr"/>
            <a:r>
              <a:rPr lang="en-IN" sz="1100" b="1" dirty="0"/>
              <a:t>Shorter Sales Cycles</a:t>
            </a:r>
          </a:p>
          <a:p>
            <a:pPr algn="ctr"/>
            <a:endParaRPr lang="en-IN" sz="11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82908" y="2665235"/>
            <a:ext cx="1859675" cy="1371600"/>
          </a:xfrm>
        </p:spPr>
        <p:txBody>
          <a:bodyPr>
            <a:normAutofit/>
          </a:bodyPr>
          <a:lstStyle/>
          <a:p>
            <a:pPr algn="ctr"/>
            <a:r>
              <a:rPr lang="en-IN" sz="2000" dirty="0"/>
              <a:t>Outcome of Strategic Sales </a:t>
            </a:r>
            <a:r>
              <a:rPr lang="en-IN" sz="2000" dirty="0" smtClean="0"/>
              <a:t>Coaching</a:t>
            </a:r>
            <a:endParaRPr lang="en-IN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E8D007-B57A-8E40-9E2B-0016A8AD4C0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4051114" y="2918187"/>
            <a:ext cx="1285030" cy="797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N" sz="1100" b="1" dirty="0"/>
              <a:t>Improved team performance</a:t>
            </a: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5382051" y="2918187"/>
            <a:ext cx="90437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N" sz="1100" b="1" dirty="0"/>
              <a:t>Increased </a:t>
            </a:r>
            <a:r>
              <a:rPr lang="en-IN" sz="1100" b="1" dirty="0" smtClean="0"/>
              <a:t>top-line </a:t>
            </a:r>
            <a:r>
              <a:rPr lang="en-IN" sz="1100" b="1" dirty="0"/>
              <a:t>growth</a:t>
            </a:r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6411842" y="2918187"/>
            <a:ext cx="1362568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N" sz="1100" b="1" dirty="0"/>
              <a:t>Tuned-up and supercharged sales engine</a:t>
            </a: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7583900" y="2918187"/>
            <a:ext cx="123824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N" sz="1100" b="1" dirty="0"/>
              <a:t>Sustainable success for the business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3" y="1573003"/>
            <a:ext cx="1734406" cy="1156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5353726" y="1921006"/>
            <a:ext cx="978131" cy="978131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46" y="2151428"/>
            <a:ext cx="557431" cy="504823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204564" y="1921006"/>
            <a:ext cx="978131" cy="978131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53" y="2151428"/>
            <a:ext cx="652463" cy="526287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3046987" y="1921006"/>
            <a:ext cx="978131" cy="978131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21" y="2151428"/>
            <a:ext cx="508724" cy="507003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6615294" y="1921006"/>
            <a:ext cx="978131" cy="978131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/>
          <p:cNvSpPr/>
          <p:nvPr/>
        </p:nvSpPr>
        <p:spPr>
          <a:xfrm>
            <a:off x="7746401" y="1921006"/>
            <a:ext cx="978131" cy="978131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36" y="2168644"/>
            <a:ext cx="496591" cy="4965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13" y="2093978"/>
            <a:ext cx="650491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742950"/>
            <a:ext cx="8458200" cy="3810000"/>
          </a:xfrm>
          <a:prstGeom prst="roundRect">
            <a:avLst>
              <a:gd name="adj" fmla="val 4872"/>
            </a:avLst>
          </a:prstGeom>
          <a:solidFill>
            <a:srgbClr val="183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About Ignite </a:t>
            </a:r>
            <a:r>
              <a:rPr lang="en-IN" dirty="0"/>
              <a:t>Selling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E8D007-B57A-8E40-9E2B-0016A8AD4C0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609600" y="971550"/>
            <a:ext cx="8077200" cy="2525900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bg1"/>
                </a:solidFill>
              </a:rPr>
              <a:t>Eight decades of experience in Sales, Sales Coaching and Sales Training</a:t>
            </a:r>
          </a:p>
          <a:p>
            <a:pPr marL="344487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</a:rPr>
              <a:t>Develops </a:t>
            </a:r>
            <a:r>
              <a:rPr lang="en-US" sz="2000" i="1" kern="0" dirty="0">
                <a:solidFill>
                  <a:schemeClr val="bg1"/>
                </a:solidFill>
              </a:rPr>
              <a:t>custom</a:t>
            </a:r>
            <a:r>
              <a:rPr lang="en-US" sz="2000" kern="0" dirty="0">
                <a:solidFill>
                  <a:schemeClr val="bg1"/>
                </a:solidFill>
              </a:rPr>
              <a:t> sales training solutions </a:t>
            </a:r>
          </a:p>
          <a:p>
            <a:pPr marL="344487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</a:rPr>
              <a:t>Creators of the Interactive Learning Maps™ for Sales and  the Competitive Capstone Simulation™ for Sales</a:t>
            </a:r>
          </a:p>
          <a:p>
            <a:pPr marL="344487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</a:rPr>
              <a:t>Authors of </a:t>
            </a:r>
            <a:r>
              <a:rPr lang="en-US" sz="2000" i="1" kern="0" dirty="0">
                <a:solidFill>
                  <a:schemeClr val="bg1"/>
                </a:solidFill>
              </a:rPr>
              <a:t>Premeditated Selling ™ </a:t>
            </a:r>
            <a:r>
              <a:rPr lang="en-US" sz="2000" kern="0" dirty="0">
                <a:solidFill>
                  <a:schemeClr val="bg1"/>
                </a:solidFill>
              </a:rPr>
              <a:t>a book chosen by ATD to be </a:t>
            </a:r>
            <a:r>
              <a:rPr lang="en-US" sz="2000" i="1" kern="0" dirty="0">
                <a:solidFill>
                  <a:schemeClr val="bg1"/>
                </a:solidFill>
              </a:rPr>
              <a:t>“the new way of developing smart sales  strategy”</a:t>
            </a:r>
            <a:r>
              <a:rPr lang="en-US" sz="2000" kern="0" dirty="0">
                <a:solidFill>
                  <a:schemeClr val="bg1"/>
                </a:solidFill>
              </a:rPr>
              <a:t> </a:t>
            </a:r>
          </a:p>
          <a:p>
            <a:pPr marL="344487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</a:rPr>
              <a:t>Trained over 10,000 sales people worldwide</a:t>
            </a:r>
          </a:p>
          <a:p>
            <a:pPr marL="344487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bg1"/>
                </a:solidFill>
              </a:rPr>
              <a:t>Ignites &amp; inspires teams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3531185"/>
            <a:ext cx="7924800" cy="793165"/>
          </a:xfrm>
          <a:prstGeom prst="roundRect">
            <a:avLst>
              <a:gd name="adj" fmla="val 1221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762000" y="3562350"/>
            <a:ext cx="76581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800" b="1" u="sng" dirty="0">
                <a:solidFill>
                  <a:schemeClr val="tx1"/>
                </a:solidFill>
              </a:rPr>
              <a:t>DOWNLOAD</a:t>
            </a:r>
            <a:r>
              <a:rPr lang="en-IN" sz="2800" b="1" dirty="0">
                <a:solidFill>
                  <a:schemeClr val="tx1"/>
                </a:solidFill>
              </a:rPr>
              <a:t> the White Paper to Learn More</a:t>
            </a:r>
            <a:endParaRPr lang="en-IN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4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990600" y="2571750"/>
            <a:ext cx="71628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 Bold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dirty="0" smtClean="0"/>
              <a:t>Thank you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4368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516" y="867380"/>
            <a:ext cx="5492484" cy="376177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Why Strategic Sales Coaching?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047750"/>
            <a:ext cx="5257800" cy="2057400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Improves </a:t>
            </a:r>
            <a:r>
              <a:rPr lang="en-IN" sz="1400" b="1" dirty="0" smtClean="0"/>
              <a:t>sales force’s </a:t>
            </a:r>
            <a:r>
              <a:rPr lang="en-IN" sz="1400" b="1" dirty="0"/>
              <a:t>performance which directly boosts the revenue by 10%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Uses go-to-market approach to tune-up and </a:t>
            </a:r>
            <a:r>
              <a:rPr lang="en-IN" sz="1400" b="1" dirty="0" smtClean="0"/>
              <a:t>turbo-charge </a:t>
            </a:r>
            <a:r>
              <a:rPr lang="en-IN" sz="1400" b="1" dirty="0"/>
              <a:t>sales engine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 smtClean="0"/>
              <a:t>Sales </a:t>
            </a:r>
            <a:r>
              <a:rPr lang="en-IN" sz="1400" b="1" dirty="0"/>
              <a:t>coaching by front-line managers improves sales </a:t>
            </a:r>
            <a:r>
              <a:rPr lang="en-IN" sz="1400" b="1" dirty="0" smtClean="0"/>
              <a:t>performance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Research </a:t>
            </a:r>
            <a:r>
              <a:rPr lang="en-IN" sz="1400" b="1" dirty="0" smtClean="0"/>
              <a:t>shows:</a:t>
            </a:r>
            <a:endParaRPr lang="en-IN" sz="1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E8D007-B57A-8E40-9E2B-0016A8AD4C0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23925" y="3132328"/>
            <a:ext cx="1981200" cy="10300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923925" y="3169297"/>
            <a:ext cx="1138238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IN" sz="1100" b="1" dirty="0">
                <a:solidFill>
                  <a:schemeClr val="tx1"/>
                </a:solidFill>
              </a:rPr>
              <a:t>Systematic coaching reduces sales cycle by 18</a:t>
            </a:r>
            <a:r>
              <a:rPr lang="en-IN" sz="1100" b="1" dirty="0" smtClean="0">
                <a:solidFill>
                  <a:schemeClr val="tx1"/>
                </a:solidFill>
              </a:rPr>
              <a:t>%</a:t>
            </a:r>
            <a:endParaRPr lang="en-IN" sz="11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3132328"/>
            <a:ext cx="1981200" cy="10300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223684" y="3199002"/>
            <a:ext cx="1221489" cy="91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IN" sz="1100" b="1" dirty="0">
                <a:solidFill>
                  <a:schemeClr val="tx1"/>
                </a:solidFill>
              </a:rPr>
              <a:t>Companies with systematic coaching achieve 102% of their sales goals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62600" y="3132328"/>
            <a:ext cx="1981200" cy="10300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5585886" y="3190176"/>
            <a:ext cx="1272114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IN" sz="1050" b="1" dirty="0">
                <a:solidFill>
                  <a:schemeClr val="tx1"/>
                </a:solidFill>
              </a:rPr>
              <a:t>Sales teams with three hours of coaching per month achieve 107% of their goals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3" y="3495730"/>
            <a:ext cx="508724" cy="5070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53" y="3626497"/>
            <a:ext cx="415444" cy="3762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01" y="3485568"/>
            <a:ext cx="488995" cy="394431"/>
          </a:xfrm>
          <a:prstGeom prst="rect">
            <a:avLst/>
          </a:prstGeom>
        </p:spPr>
      </p:pic>
      <p:sp>
        <p:nvSpPr>
          <p:cNvPr id="16" name="Content Placeholder 6"/>
          <p:cNvSpPr txBox="1">
            <a:spLocks/>
          </p:cNvSpPr>
          <p:nvPr/>
        </p:nvSpPr>
        <p:spPr>
          <a:xfrm>
            <a:off x="2258433" y="3189477"/>
            <a:ext cx="500978" cy="372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IN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18%</a:t>
            </a:r>
            <a:endParaRPr lang="en-IN" sz="14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4500376" y="3189477"/>
            <a:ext cx="605023" cy="372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IN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102%</a:t>
            </a:r>
            <a:endParaRPr lang="en-IN" sz="14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6834714" y="3189477"/>
            <a:ext cx="605023" cy="372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bg1"/>
                </a:solidFill>
                <a:latin typeface="Calibri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IN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107%</a:t>
            </a:r>
            <a:endParaRPr lang="en-IN" sz="14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2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Coaching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E8D007-B57A-8E40-9E2B-0016A8AD4C0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71550"/>
            <a:ext cx="4145399" cy="3395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95350"/>
            <a:ext cx="2743200" cy="336936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114800" y="742950"/>
            <a:ext cx="76200" cy="3505200"/>
          </a:xfrm>
          <a:prstGeom prst="line">
            <a:avLst/>
          </a:prstGeom>
          <a:ln w="3175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1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09550"/>
            <a:ext cx="7514074" cy="38100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Systematic Sales Coaching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2308202"/>
            <a:ext cx="2895600" cy="1025548"/>
          </a:xfrm>
        </p:spPr>
        <p:txBody>
          <a:bodyPr>
            <a:normAutofit/>
          </a:bodyPr>
          <a:lstStyle/>
          <a:p>
            <a:pPr lvl="0"/>
            <a:r>
              <a:rPr lang="en-IN" sz="1600" b="1" dirty="0"/>
              <a:t>Coach observes rep’s face-to-face selling skills and gives him feedback to aid improvement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71600" y="1769340"/>
            <a:ext cx="2438400" cy="457200"/>
          </a:xfrm>
        </p:spPr>
        <p:txBody>
          <a:bodyPr>
            <a:normAutofit/>
          </a:bodyPr>
          <a:lstStyle/>
          <a:p>
            <a:r>
              <a:rPr lang="en-IN" dirty="0"/>
              <a:t>Tactical </a:t>
            </a:r>
            <a:endParaRPr lang="en-IN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E8D007-B57A-8E40-9E2B-0016A8AD4C0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2"/>
          </p:nvPr>
        </p:nvSpPr>
        <p:spPr>
          <a:xfrm>
            <a:off x="5715000" y="2285688"/>
            <a:ext cx="3238500" cy="975453"/>
          </a:xfrm>
        </p:spPr>
        <p:txBody>
          <a:bodyPr>
            <a:normAutofit/>
          </a:bodyPr>
          <a:lstStyle/>
          <a:p>
            <a:pPr lvl="0"/>
            <a:r>
              <a:rPr lang="en-IN" sz="1600" b="1" dirty="0"/>
              <a:t>Employs methods to help individuals to manage sales pipelines and close deals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15000" y="1746826"/>
            <a:ext cx="3733800" cy="457200"/>
          </a:xfrm>
        </p:spPr>
        <p:txBody>
          <a:bodyPr/>
          <a:lstStyle/>
          <a:p>
            <a:r>
              <a:rPr lang="en-IN" dirty="0"/>
              <a:t>Strategic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4"/>
          </p:nvPr>
        </p:nvSpPr>
        <p:spPr>
          <a:xfrm>
            <a:off x="381000" y="819149"/>
            <a:ext cx="8382000" cy="364133"/>
          </a:xfrm>
        </p:spPr>
        <p:txBody>
          <a:bodyPr>
            <a:noAutofit/>
          </a:bodyPr>
          <a:lstStyle/>
          <a:p>
            <a:r>
              <a:rPr lang="en-IN" b="1" dirty="0">
                <a:solidFill>
                  <a:schemeClr val="tx1">
                    <a:lumMod val="50000"/>
                  </a:schemeClr>
                </a:solidFill>
              </a:rPr>
              <a:t>Two ways of systematically </a:t>
            </a:r>
            <a:r>
              <a:rPr lang="en-IN" b="1" dirty="0" smtClean="0">
                <a:solidFill>
                  <a:schemeClr val="tx1">
                    <a:lumMod val="50000"/>
                  </a:schemeClr>
                </a:solidFill>
              </a:rPr>
              <a:t>coaching your sales force</a:t>
            </a:r>
            <a:r>
              <a:rPr lang="en-IN" b="1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5" y="1700732"/>
            <a:ext cx="871018" cy="8710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00732"/>
            <a:ext cx="871018" cy="87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4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7294420" y="1428750"/>
            <a:ext cx="1239980" cy="2286001"/>
          </a:xfrm>
          <a:prstGeom prst="roundRect">
            <a:avLst>
              <a:gd name="adj" fmla="val 7576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ounded Rectangle 17"/>
          <p:cNvSpPr/>
          <p:nvPr/>
        </p:nvSpPr>
        <p:spPr>
          <a:xfrm>
            <a:off x="5926976" y="1428750"/>
            <a:ext cx="1239980" cy="2286001"/>
          </a:xfrm>
          <a:prstGeom prst="roundRect">
            <a:avLst>
              <a:gd name="adj" fmla="val 7576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ounded Rectangle 16"/>
          <p:cNvSpPr/>
          <p:nvPr/>
        </p:nvSpPr>
        <p:spPr>
          <a:xfrm>
            <a:off x="4559532" y="1428750"/>
            <a:ext cx="1239980" cy="2286001"/>
          </a:xfrm>
          <a:prstGeom prst="roundRect">
            <a:avLst>
              <a:gd name="adj" fmla="val 75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ounded Rectangle 15"/>
          <p:cNvSpPr/>
          <p:nvPr/>
        </p:nvSpPr>
        <p:spPr>
          <a:xfrm>
            <a:off x="3192088" y="1428750"/>
            <a:ext cx="1239980" cy="2286001"/>
          </a:xfrm>
          <a:prstGeom prst="roundRect">
            <a:avLst>
              <a:gd name="adj" fmla="val 7576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ounded Rectangle 14"/>
          <p:cNvSpPr/>
          <p:nvPr/>
        </p:nvSpPr>
        <p:spPr>
          <a:xfrm>
            <a:off x="1824644" y="1428750"/>
            <a:ext cx="1239980" cy="2286001"/>
          </a:xfrm>
          <a:prstGeom prst="roundRect">
            <a:avLst>
              <a:gd name="adj" fmla="val 7576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ounded Rectangle 2"/>
          <p:cNvSpPr/>
          <p:nvPr/>
        </p:nvSpPr>
        <p:spPr>
          <a:xfrm>
            <a:off x="457200" y="1428750"/>
            <a:ext cx="1239980" cy="2286001"/>
          </a:xfrm>
          <a:prstGeom prst="roundRect">
            <a:avLst>
              <a:gd name="adj" fmla="val 7576"/>
            </a:avLst>
          </a:prstGeom>
          <a:solidFill>
            <a:srgbClr val="18347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The six-step approach to Sales Coaching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1234" y="1809749"/>
            <a:ext cx="1143000" cy="533400"/>
          </a:xfrm>
        </p:spPr>
        <p:txBody>
          <a:bodyPr>
            <a:normAutofit/>
          </a:bodyPr>
          <a:lstStyle/>
          <a:p>
            <a:pPr lvl="0" algn="ctr"/>
            <a:r>
              <a:rPr lang="en-IN" sz="1400" b="1" dirty="0">
                <a:solidFill>
                  <a:schemeClr val="bg1"/>
                </a:solidFill>
              </a:rPr>
              <a:t>Select your Target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Six steps of strategic coaching to turbo-charge your sales engine: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E8D007-B57A-8E40-9E2B-0016A8AD4C0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1820489" y="1809749"/>
            <a:ext cx="1225435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N" sz="1400" b="1" dirty="0">
                <a:solidFill>
                  <a:schemeClr val="bg1"/>
                </a:solidFill>
              </a:rPr>
              <a:t>Establish a Preliminary Strategy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212179" y="1809749"/>
            <a:ext cx="1219199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N" sz="1400" b="1" dirty="0">
                <a:solidFill>
                  <a:schemeClr val="bg1"/>
                </a:solidFill>
              </a:rPr>
              <a:t>Ask the Right Questions</a:t>
            </a: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4572000" y="1809749"/>
            <a:ext cx="1141615" cy="609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N" sz="1400" b="1" dirty="0">
                <a:solidFill>
                  <a:schemeClr val="bg1"/>
                </a:solidFill>
              </a:rPr>
              <a:t>Take Action – Move in for the attack</a:t>
            </a: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5926976" y="1809749"/>
            <a:ext cx="1235826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N" sz="1400" b="1" dirty="0">
                <a:solidFill>
                  <a:schemeClr val="bg1"/>
                </a:solidFill>
              </a:rPr>
              <a:t>Check the status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7391399" y="1809749"/>
            <a:ext cx="1014847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Calibri Light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N" sz="1400" b="1" dirty="0">
                <a:solidFill>
                  <a:schemeClr val="bg1"/>
                </a:solidFill>
              </a:rPr>
              <a:t>Refine your Strategy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4" y="2602377"/>
            <a:ext cx="723035" cy="7270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48" y="2569472"/>
            <a:ext cx="487801" cy="7295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98" y="2607572"/>
            <a:ext cx="703756" cy="6914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602377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66527"/>
            <a:ext cx="645450" cy="6454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553" y="2602377"/>
            <a:ext cx="663472" cy="60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6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The six-step approach to Sales Coaching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8" y="1276350"/>
            <a:ext cx="5257802" cy="2819400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Select the correct candidates to coach so you can help them pursue the right accounts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Target client companies which are desirable and winnable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Evaluate the potential target’s revenue and profitability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Check if the sales opportunity aligns with your long-term goals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Verify if your target’s corporate values matches those of yours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Look into target’s position in the market, key stake holders and account decision influencers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742950"/>
            <a:ext cx="8458200" cy="457200"/>
          </a:xfrm>
        </p:spPr>
        <p:txBody>
          <a:bodyPr>
            <a:normAutofit/>
          </a:bodyPr>
          <a:lstStyle/>
          <a:p>
            <a:pPr lvl="0"/>
            <a:r>
              <a:rPr lang="en-IN" sz="2000" dirty="0" smtClean="0"/>
              <a:t>1. Select </a:t>
            </a:r>
            <a:r>
              <a:rPr lang="en-IN" sz="2000" dirty="0"/>
              <a:t>your Target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E8D007-B57A-8E40-9E2B-0016A8AD4C0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76350"/>
            <a:ext cx="3698697" cy="25758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43800" y="1657350"/>
            <a:ext cx="1295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High value deals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188200" y="2266950"/>
            <a:ext cx="381000" cy="30480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67600" y="241935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time permits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6972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The six-step approach to Sales Coaching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8" y="1276350"/>
            <a:ext cx="6705602" cy="3352800"/>
          </a:xfrm>
        </p:spPr>
        <p:txBody>
          <a:bodyPr>
            <a:normAutofit fontScale="92500"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Strategizing initially is usually ignored, but you have to coach your teams to plan at the right time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Understand your customers fully and draw strategies depending on the circumstances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Consider factors like - decision timeline, budgeting process, decision influencer, criteria used to make the decision and your position against the competition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Gain insights </a:t>
            </a:r>
            <a:r>
              <a:rPr lang="en-IN" sz="1400" b="1" dirty="0" smtClean="0"/>
              <a:t>on</a:t>
            </a:r>
          </a:p>
          <a:p>
            <a:pPr lvl="1"/>
            <a:r>
              <a:rPr lang="en-IN" dirty="0"/>
              <a:t>Which internal resources could help?</a:t>
            </a:r>
            <a:endParaRPr lang="en-US" dirty="0"/>
          </a:p>
          <a:p>
            <a:pPr lvl="1"/>
            <a:r>
              <a:rPr lang="en-IN" dirty="0"/>
              <a:t>Which influencer should you win over?</a:t>
            </a:r>
            <a:endParaRPr lang="en-US" dirty="0"/>
          </a:p>
          <a:p>
            <a:pPr lvl="1"/>
            <a:r>
              <a:rPr lang="en-IN" dirty="0"/>
              <a:t>What will you emphasize about your solution?</a:t>
            </a:r>
            <a:endParaRPr lang="en-US" dirty="0"/>
          </a:p>
          <a:p>
            <a:pPr lvl="1"/>
            <a:r>
              <a:rPr lang="en-IN" dirty="0"/>
              <a:t>What past-lessons can you apply to this campaign</a:t>
            </a:r>
            <a:r>
              <a:rPr lang="en-IN" dirty="0" smtClean="0"/>
              <a:t>?</a:t>
            </a:r>
            <a:endParaRPr lang="en-IN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Keep the strategies flexible so they can be altered as per changing requirements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N" sz="14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742950"/>
            <a:ext cx="8458200" cy="457200"/>
          </a:xfrm>
        </p:spPr>
        <p:txBody>
          <a:bodyPr>
            <a:normAutofit/>
          </a:bodyPr>
          <a:lstStyle/>
          <a:p>
            <a:pPr lvl="0"/>
            <a:r>
              <a:rPr lang="en-IN" sz="2000" dirty="0" smtClean="0"/>
              <a:t>2. </a:t>
            </a:r>
            <a:r>
              <a:rPr lang="en-IN" sz="2000" dirty="0"/>
              <a:t>Establish a Preliminary Strategy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E8D007-B57A-8E40-9E2B-0016A8AD4C0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02" y="1581150"/>
            <a:ext cx="117179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64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The six-step approach to Sales Coaching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8" y="1276350"/>
            <a:ext cx="5791202" cy="3124200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Ask the sellers the right questions to break their internal barriers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Through individualized questions, enable the sellers to find ways to achieve success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Form questions that give insights about accounts’ status and the right plan of action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Plan the questions with the intent of coaching rather than putting down the sellers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Ask secondary and tertiary follow-up questions to make the sellers think and </a:t>
            </a:r>
            <a:r>
              <a:rPr lang="en-IN" sz="1400" b="1" dirty="0" smtClean="0"/>
              <a:t>analyse </a:t>
            </a:r>
            <a:endParaRPr lang="en-IN" sz="14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742950"/>
            <a:ext cx="8458200" cy="457200"/>
          </a:xfrm>
        </p:spPr>
        <p:txBody>
          <a:bodyPr>
            <a:normAutofit/>
          </a:bodyPr>
          <a:lstStyle/>
          <a:p>
            <a:pPr lvl="0"/>
            <a:r>
              <a:rPr lang="en-IN" sz="2000" dirty="0" smtClean="0"/>
              <a:t>3. </a:t>
            </a:r>
            <a:r>
              <a:rPr lang="en-IN" sz="2000" dirty="0"/>
              <a:t>Ask the Right Questions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E8D007-B57A-8E40-9E2B-0016A8AD4C0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85950"/>
            <a:ext cx="1395948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47" y="1581150"/>
            <a:ext cx="1533246" cy="15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3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The six-step approach to Sales Coaching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8" y="1276350"/>
            <a:ext cx="5029202" cy="3124200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Successful coaching involves not just planning but also putting it into action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Establish well-thought out action plan encompassing:</a:t>
            </a:r>
          </a:p>
          <a:p>
            <a:pPr lvl="1"/>
            <a:r>
              <a:rPr lang="en-IN" sz="1400" b="1" dirty="0"/>
              <a:t>Time-bound milestones</a:t>
            </a:r>
          </a:p>
          <a:p>
            <a:pPr lvl="1"/>
            <a:r>
              <a:rPr lang="en-IN" sz="1400" b="1" dirty="0"/>
              <a:t>Clearly defined tasks</a:t>
            </a:r>
          </a:p>
          <a:p>
            <a:pPr lvl="1"/>
            <a:r>
              <a:rPr lang="en-IN" sz="1400" b="1" dirty="0"/>
              <a:t>Owners of each task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400" b="1" dirty="0"/>
              <a:t>Include timely follow-up activities to check if the plan is progressing as expected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742950"/>
            <a:ext cx="8458200" cy="45720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4. </a:t>
            </a:r>
            <a:r>
              <a:rPr lang="en-IN" sz="2000" dirty="0"/>
              <a:t>Take Action – Move in for the </a:t>
            </a:r>
            <a:r>
              <a:rPr lang="en-IN" sz="2000" dirty="0" smtClean="0"/>
              <a:t>attack</a:t>
            </a:r>
            <a:endParaRPr lang="en-IN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E8D007-B57A-8E40-9E2B-0016A8AD4C0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8115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5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444444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10500</TotalTime>
  <Words>816</Words>
  <Application>Microsoft Macintosh PowerPoint</Application>
  <PresentationFormat>On-screen Show (16:9)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Why Strategic Sales Coaching? </vt:lpstr>
      <vt:lpstr>Impact of Coaching </vt:lpstr>
      <vt:lpstr>Systematic Sales Coaching</vt:lpstr>
      <vt:lpstr>The six-step approach to Sales Coaching</vt:lpstr>
      <vt:lpstr>The six-step approach to Sales Coaching</vt:lpstr>
      <vt:lpstr>The six-step approach to Sales Coaching</vt:lpstr>
      <vt:lpstr>The six-step approach to Sales Coaching</vt:lpstr>
      <vt:lpstr>The six-step approach to Sales Coaching</vt:lpstr>
      <vt:lpstr>The six-step approach to Sales Coaching</vt:lpstr>
      <vt:lpstr>The six-step approach to Sales Coaching</vt:lpstr>
      <vt:lpstr>Outcome of Strategic Sales Coaching</vt:lpstr>
      <vt:lpstr>About Ignite Selling Inc.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</dc:creator>
  <cp:lastModifiedBy>Shaliya Khan</cp:lastModifiedBy>
  <cp:revision>428</cp:revision>
  <cp:lastPrinted>2016-10-05T17:30:30Z</cp:lastPrinted>
  <dcterms:created xsi:type="dcterms:W3CDTF">2015-12-09T16:38:06Z</dcterms:created>
  <dcterms:modified xsi:type="dcterms:W3CDTF">2017-02-13T18:23:00Z</dcterms:modified>
</cp:coreProperties>
</file>